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64" r:id="rId40"/>
    <p:sldId id="295" r:id="rId41"/>
    <p:sldId id="296" r:id="rId42"/>
    <p:sldId id="298" r:id="rId43"/>
    <p:sldId id="297" r:id="rId44"/>
    <p:sldId id="299"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749" autoAdjust="0"/>
  </p:normalViewPr>
  <p:slideViewPr>
    <p:cSldViewPr>
      <p:cViewPr varScale="1">
        <p:scale>
          <a:sx n="72" d="100"/>
          <a:sy n="72" d="100"/>
        </p:scale>
        <p:origin x="-1470" y="-84"/>
      </p:cViewPr>
      <p:guideLst>
        <p:guide orient="horz" pos="2160"/>
        <p:guide pos="2880"/>
      </p:guideLst>
    </p:cSldViewPr>
  </p:slideViewPr>
  <p:outlineViewPr>
    <p:cViewPr>
      <p:scale>
        <a:sx n="33" d="100"/>
        <a:sy n="33" d="100"/>
      </p:scale>
      <p:origin x="54" y="515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78FADC-7A06-4869-9BFA-99B748535B11}" type="slidenum">
              <a:rPr lang="en-US" smtClean="0"/>
              <a:pPr/>
              <a:t>‹#›</a:t>
            </a:fld>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A7FDD0-65B9-46A9-BA81-B50017990146}" type="datetimeFigureOut">
              <a:rPr lang="en-US" smtClean="0"/>
              <a:pPr/>
              <a:t>3/25/2015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A78FADC-7A06-4869-9BFA-99B748535B11}"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A7FDD0-65B9-46A9-BA81-B50017990146}" type="datetimeFigureOut">
              <a:rPr lang="en-US" smtClean="0"/>
              <a:pPr/>
              <a:t>3/25/2015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78FADC-7A06-4869-9BFA-99B748535B11}"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r"/>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362200"/>
          </a:xfrm>
        </p:spPr>
        <p:txBody>
          <a:bodyPr>
            <a:normAutofit fontScale="90000"/>
          </a:bodyPr>
          <a:lstStyle/>
          <a:p>
            <a:r>
              <a:rPr lang="en-US" dirty="0" smtClean="0"/>
              <a:t>Duties &amp; Responsibilities of Divisional Officers/Executive Engineers(as defined in FHB Vol-VI)</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Presentation made</a:t>
            </a:r>
          </a:p>
          <a:p>
            <a:r>
              <a:rPr lang="en-US" dirty="0" smtClean="0"/>
              <a:t>By</a:t>
            </a:r>
          </a:p>
          <a:p>
            <a:r>
              <a:rPr lang="en-US" dirty="0" smtClean="0"/>
              <a:t>SG Pathak</a:t>
            </a:r>
          </a:p>
          <a:p>
            <a:r>
              <a:rPr lang="en-US" dirty="0" smtClean="0"/>
              <a:t>Sr DAO (on March 1,2015)</a:t>
            </a:r>
          </a:p>
          <a:p>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Accounts should not fall into arrears</a:t>
            </a:r>
            <a:endParaRPr lang="en-US" dirty="0"/>
          </a:p>
        </p:txBody>
      </p:sp>
      <p:sp>
        <p:nvSpPr>
          <p:cNvPr id="3" name="Content Placeholder 2"/>
          <p:cNvSpPr>
            <a:spLocks noGrp="1"/>
          </p:cNvSpPr>
          <p:nvPr>
            <p:ph idx="1"/>
          </p:nvPr>
        </p:nvSpPr>
        <p:spPr/>
        <p:txBody>
          <a:bodyPr/>
          <a:lstStyle/>
          <a:p>
            <a:pPr>
              <a:buNone/>
            </a:pPr>
            <a:r>
              <a:rPr lang="en-US" dirty="0" smtClean="0"/>
              <a:t>    96</a:t>
            </a:r>
            <a:r>
              <a:rPr lang="en-US" dirty="0"/>
              <a:t>. The divisional officer is responsible that the accounts of his division are not allowed to fall into arrears; but if arrears or confusion arise which in his opinion cannot be cleared with-out the assistance of the Accountant-General he should once apply for such assistance. </a:t>
            </a:r>
          </a:p>
          <a:p>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Inspections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104</a:t>
            </a:r>
            <a:r>
              <a:rPr lang="en-US" dirty="0"/>
              <a:t>. The Accountant-General arranges for the periodical test audit and local inspection of the accounts of divisional and sub-divisional offices, and the divisional officer is responsible that the initial accounts and other connected records are made available for inspection. Inspecting officers are required, if possible, to discuss the drafts of their reports with the head of the office inspected before submitting them to the Accountant-General and, for this purpose, it is desirable that the head of the office should be present at the inspection unless his presence is urgently required elsewhere. </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Reply of Audit Inspection Reports</a:t>
            </a:r>
            <a:endParaRPr lang="en-US" dirty="0"/>
          </a:p>
        </p:txBody>
      </p:sp>
      <p:sp>
        <p:nvSpPr>
          <p:cNvPr id="3" name="Content Placeholder 2"/>
          <p:cNvSpPr>
            <a:spLocks noGrp="1"/>
          </p:cNvSpPr>
          <p:nvPr>
            <p:ph idx="1"/>
          </p:nvPr>
        </p:nvSpPr>
        <p:spPr/>
        <p:txBody>
          <a:bodyPr>
            <a:normAutofit lnSpcReduction="10000"/>
          </a:bodyPr>
          <a:lstStyle/>
          <a:p>
            <a:r>
              <a:rPr lang="en-US" dirty="0"/>
              <a:t>107- Part I of the audit note and inspection reports should be returned through the superintending engineer after the divisional officer has recorded his replies thereon. The superintending engineer will pass orders in respect of matters which he is competent to deal with finally and record his remarks (with a note of the action taken), on all other points, before returning the documents to the Accountant-General. </a:t>
            </a:r>
          </a:p>
          <a:p>
            <a:r>
              <a:rPr lang="en-US" dirty="0"/>
              <a:t>NOTE—As an exception to the above rule, the Divisional officer may send his first reply to an Inspection Report direct to the Accountant-General. </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 on a Work or Object</a:t>
            </a:r>
            <a:endParaRPr lang="en-US" dirty="0"/>
          </a:p>
        </p:txBody>
      </p:sp>
      <p:sp>
        <p:nvSpPr>
          <p:cNvPr id="3" name="Content Placeholder 2"/>
          <p:cNvSpPr>
            <a:spLocks noGrp="1"/>
          </p:cNvSpPr>
          <p:nvPr>
            <p:ph idx="1"/>
          </p:nvPr>
        </p:nvSpPr>
        <p:spPr/>
        <p:txBody>
          <a:bodyPr>
            <a:normAutofit fontScale="55000" lnSpcReduction="20000"/>
          </a:bodyPr>
          <a:lstStyle/>
          <a:p>
            <a:r>
              <a:rPr lang="en-US" dirty="0"/>
              <a:t>110- (a) Expenditure, as defined in paragraph 88, can only be incurred on a work or other object : </a:t>
            </a:r>
          </a:p>
          <a:p>
            <a:r>
              <a:rPr lang="en-US" dirty="0"/>
              <a:t>(i) If sanction of the competent authority has been obtained, as required by any statutory rules or by any orders, general or special, issued there under by competent authority, e.g., orders reproduced in Volume I of the Hand-book or in any authorized code or manual. </a:t>
            </a:r>
          </a:p>
          <a:p>
            <a:r>
              <a:rPr lang="en-US" dirty="0"/>
              <a:t>(ii) If necessary appropriation to cover the charge during the year has been sanctioned by competent authority. </a:t>
            </a:r>
          </a:p>
          <a:p>
            <a:r>
              <a:rPr lang="en-US" dirty="0"/>
              <a:t>1- In the case of charge against suspense accounts, any expenditure which is not expected to case an excess over the note provision for the year may be held to be covered there by.(See also paragraph 123(b).) </a:t>
            </a:r>
          </a:p>
          <a:p>
            <a:r>
              <a:rPr lang="en-US" dirty="0"/>
              <a:t>2- When under paragraph 375 an intimation is received from an officer of the Public Works Department that he is incurring an unauthorized liability on a work, the Accountant-General is responsible for bringing the facts instantly to the notice of the competent authority so that the requisite steps may be taken either to stock the work or to </a:t>
            </a:r>
            <a:r>
              <a:rPr lang="en-US" dirty="0" smtClean="0"/>
              <a:t>regularize </a:t>
            </a:r>
            <a:r>
              <a:rPr lang="en-US" dirty="0"/>
              <a:t>its execution. </a:t>
            </a:r>
          </a:p>
          <a:p>
            <a:r>
              <a:rPr lang="en-US" dirty="0"/>
              <a:t>(iii)if no branch of a financial rule , principle, or order in involved . </a:t>
            </a:r>
          </a:p>
          <a:p>
            <a:r>
              <a:rPr lang="en-US" dirty="0"/>
              <a:t>(b) For payments chargeable to the accounts of other divisions, departments or Governments, or of non-government works and repayments of deposits , a divisional officer does not required any specific provision of funds with in the appropriations for his own division. It is sufficient to see that such payments are made only in accordance with the rules in the relevant chapters of this volume. </a:t>
            </a:r>
          </a:p>
          <a:p>
            <a:r>
              <a:rPr lang="en-US" dirty="0"/>
              <a:t>For inevitable payments, See paragraph 506.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a:bodyPr>
          <a:lstStyle/>
          <a:p>
            <a:r>
              <a:rPr lang="en-US" sz="2800" dirty="0" smtClean="0"/>
              <a:t>Responsibilities relating to Appropriations</a:t>
            </a:r>
            <a:endParaRPr lang="en-US" sz="2800" dirty="0"/>
          </a:p>
        </p:txBody>
      </p:sp>
      <p:sp>
        <p:nvSpPr>
          <p:cNvPr id="3" name="Content Placeholder 2"/>
          <p:cNvSpPr>
            <a:spLocks noGrp="1"/>
          </p:cNvSpPr>
          <p:nvPr>
            <p:ph idx="1"/>
          </p:nvPr>
        </p:nvSpPr>
        <p:spPr>
          <a:xfrm>
            <a:off x="457200" y="914400"/>
            <a:ext cx="8229600" cy="5791200"/>
          </a:xfrm>
        </p:spPr>
        <p:txBody>
          <a:bodyPr>
            <a:noAutofit/>
          </a:bodyPr>
          <a:lstStyle/>
          <a:p>
            <a:r>
              <a:rPr lang="en-US" sz="1100" dirty="0"/>
              <a:t>112. (a) When a grant has been voted by the Legislative Assemble, the amount voted, together with any sum, assigned to the same major-heads of accounts, which dose not require the vote of the Assemble (See paragraph 88) is distributed, as shown in the departmental estimates. </a:t>
            </a:r>
          </a:p>
          <a:p>
            <a:r>
              <a:rPr lang="en-US" sz="1100" dirty="0"/>
              <a:t>The distribution is usually effected as under : </a:t>
            </a:r>
          </a:p>
          <a:p>
            <a:r>
              <a:rPr lang="en-US" sz="1100" dirty="0"/>
              <a:t>(1) Major works- Grants for original major works are generally distributed, according to works and, when set free by competent authority are at the disposal of the divisional officers to be utilized for expenditure on those works. </a:t>
            </a:r>
          </a:p>
          <a:p>
            <a:r>
              <a:rPr lang="en-US" sz="1100" dirty="0"/>
              <a:t>(2) Minor and petty works—For minor and petty works a lump sum appropriation is ordinarily pieced at the disposal of the Chief Engineer in the Public Works Department and at the disposal of the Chief and Superintending Engineer in the Irrigation Branch, who make necessary allotments there form. </a:t>
            </a:r>
          </a:p>
          <a:p>
            <a:r>
              <a:rPr lang="en-US" sz="1100" dirty="0"/>
              <a:t>NOTE—Appropriation for minor works pertaining to civil departments but executed by the Public Works Department, in also made in the budget of the Public Works Department in lump sums at the disposal of civil heads of departments or other officers selected by the Government for the purpose. </a:t>
            </a:r>
          </a:p>
          <a:p>
            <a:r>
              <a:rPr lang="en-US" sz="1100" dirty="0"/>
              <a:t>(3) Maintenance and repairs—Appropriation for ordinary Maintenance and annual repairs are made by districts in the Public Works Department and by canals and divisions in the Irrigation Branch and are Placed at the disposal of divisional officers for expenditure on the works concerned. </a:t>
            </a:r>
          </a:p>
          <a:p>
            <a:r>
              <a:rPr lang="en-US" sz="1100" dirty="0"/>
              <a:t>For special repairs lump sum appropriation are made and the amounts so appropriated are placed at the disposal of the Chief and Superintending Engineer, who make necessary allotments there from . </a:t>
            </a:r>
          </a:p>
          <a:p>
            <a:r>
              <a:rPr lang="en-US" sz="1100" dirty="0"/>
              <a:t>(4) Establishment—(i) Separate grants are made for “Establishment” and are distributed by divisions. </a:t>
            </a:r>
          </a:p>
          <a:p>
            <a:r>
              <a:rPr lang="en-US" sz="1100" dirty="0"/>
              <a:t>(ii) Temporary and famine relief establishment—In the Public Works Department lump sum appropriations for temporary and famine relief establishment are placed at the disposal of the Government, and necessary allotments are made on the recommendation of the Chief Engineer, but in the Irrigation Branch a small sum for temporary establishment is placed at the disposal of the Chief Engineer when necessary, and lump sum appropriation are set aside for superintending engineers for famine relief survey establishment. </a:t>
            </a:r>
          </a:p>
          <a:p>
            <a:r>
              <a:rPr lang="en-US" sz="1100" dirty="0"/>
              <a:t>NOTE—Survey charges in connection with the preparation of famine relief projects, incurred in the Public Works Department are treated as “works expenditure”. </a:t>
            </a:r>
          </a:p>
          <a:p>
            <a:pPr>
              <a:buNone/>
            </a:pPr>
            <a:r>
              <a:rPr lang="en-US" sz="1100" dirty="0" smtClean="0"/>
              <a:t>            (</a:t>
            </a:r>
            <a:r>
              <a:rPr lang="en-US" sz="1100" dirty="0"/>
              <a:t>5) Ordinary tools and plant—Appropriation for ordinary tools and plant are generally distributed by divisions. In the Public Works Department Lump sums are also Placed at the disposal of the Chief and Superintending Engineer to meet unforeseen demands under this head. </a:t>
            </a:r>
          </a:p>
          <a:p>
            <a:r>
              <a:rPr lang="en-US" sz="1100" dirty="0"/>
              <a:t>(b) Divisional Officers are responsible that the appropriations, placed at their disposal, are not exceeded and that timely steps are taken to obtain additional funds, when necessary. </a:t>
            </a:r>
          </a:p>
          <a:p>
            <a:r>
              <a:rPr lang="en-US" sz="1100" dirty="0"/>
              <a:t>(c) The appropriations for a sub-head can increased only by a formal order of re- appropriation, authorizing at transfer of funds from one head to </a:t>
            </a:r>
            <a:r>
              <a:rPr lang="en-US" sz="1100" dirty="0" smtClean="0"/>
              <a:t>another. </a:t>
            </a:r>
            <a:endParaRPr lang="en-US" sz="11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Watching progress of Expenditure</a:t>
            </a:r>
            <a:endParaRPr lang="en-US" dirty="0"/>
          </a:p>
        </p:txBody>
      </p:sp>
      <p:sp>
        <p:nvSpPr>
          <p:cNvPr id="3" name="Content Placeholder 2"/>
          <p:cNvSpPr>
            <a:spLocks noGrp="1"/>
          </p:cNvSpPr>
          <p:nvPr>
            <p:ph idx="1"/>
          </p:nvPr>
        </p:nvSpPr>
        <p:spPr/>
        <p:txBody>
          <a:bodyPr/>
          <a:lstStyle/>
          <a:p>
            <a:r>
              <a:rPr lang="en-US" dirty="0"/>
              <a:t>121. It is an important function of the divisional officer to keep a constant watch over the progress of expenditure and to keep himself informed of such circumstances as many affect the progress of expenditure in order to take early steps for obtaining additional appropriation or surrendering probable savings, as may be necessary .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Counting of Cash by Divisional Officer</a:t>
            </a:r>
            <a:endParaRPr lang="en-US" dirty="0"/>
          </a:p>
        </p:txBody>
      </p:sp>
      <p:sp>
        <p:nvSpPr>
          <p:cNvPr id="3" name="Content Placeholder 2"/>
          <p:cNvSpPr>
            <a:spLocks noGrp="1"/>
          </p:cNvSpPr>
          <p:nvPr>
            <p:ph idx="1"/>
          </p:nvPr>
        </p:nvSpPr>
        <p:spPr/>
        <p:txBody>
          <a:bodyPr>
            <a:normAutofit fontScale="70000" lnSpcReduction="20000"/>
          </a:bodyPr>
          <a:lstStyle/>
          <a:p>
            <a:r>
              <a:rPr lang="en-US" dirty="0"/>
              <a:t>131. The divisional officer will count the cash in the hands of each cashier at least once a month, or in the case of out-stations, he or the assistant engineer will count it whenever he may visit them. He will on such occasions record a note in the cash book showing the date of examination and the amount (in words) </a:t>
            </a:r>
            <a:r>
              <a:rPr lang="en-US" dirty="0" smtClean="0"/>
              <a:t>found.</a:t>
            </a:r>
          </a:p>
          <a:p>
            <a:r>
              <a:rPr lang="en-US" dirty="0"/>
              <a:t>164. The actual balance of cash in each chest should be counted on the last working day of each month (i.e., Immediately after closing the cash account of the month under paragraph 161), but where this is not possible the cash balance may be counted on the first working day of the following month before any disbursement is made on that date. A statement of the details of the actual balance should be prepared in Form no-5, and a certificate of the count of cash specifying both in words and figures the actual cash balance (exclusive of imprest and temporary advances), should be recorded below the closing entries in the previous month’s cash book. The certificate should be signed by the disbursing officer who should invariable date his signature. </a:t>
            </a:r>
          </a:p>
          <a:p>
            <a:r>
              <a:rPr lang="en-US" dirty="0"/>
              <a:t>Should </a:t>
            </a:r>
            <a:r>
              <a:rPr lang="en-US" dirty="0" smtClean="0"/>
              <a:t> </a:t>
            </a:r>
            <a:r>
              <a:rPr lang="en-US" dirty="0"/>
              <a:t>not be possible for the disbursing officer, owing to his absence, to make the count on the date prescribed in this paragraph, he should do so at the earliest opportunity, recording the reasons for the delay on the cash balance report. </a:t>
            </a:r>
            <a:r>
              <a:rPr lang="en-US" dirty="0" smtClean="0"/>
              <a:t> </a:t>
            </a:r>
            <a:endParaRPr lang="en-US"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800" dirty="0" smtClean="0"/>
              <a:t> Limits on sub-divisional officer’s drawings </a:t>
            </a:r>
            <a:br>
              <a:rPr lang="en-US" sz="2800" dirty="0" smtClean="0"/>
            </a:br>
            <a:endParaRPr lang="en-US" sz="2800" dirty="0"/>
          </a:p>
        </p:txBody>
      </p:sp>
      <p:sp>
        <p:nvSpPr>
          <p:cNvPr id="3" name="Content Placeholder 2"/>
          <p:cNvSpPr>
            <a:spLocks noGrp="1"/>
          </p:cNvSpPr>
          <p:nvPr>
            <p:ph idx="1"/>
          </p:nvPr>
        </p:nvSpPr>
        <p:spPr>
          <a:xfrm>
            <a:off x="457200" y="1371600"/>
            <a:ext cx="8229600" cy="5105400"/>
          </a:xfrm>
        </p:spPr>
        <p:txBody>
          <a:bodyPr>
            <a:noAutofit/>
          </a:bodyPr>
          <a:lstStyle/>
          <a:p>
            <a:pPr>
              <a:buNone/>
            </a:pPr>
            <a:r>
              <a:rPr lang="en-US" sz="1800" dirty="0" smtClean="0"/>
              <a:t> </a:t>
            </a:r>
            <a:endParaRPr lang="en-US" sz="1800" dirty="0"/>
          </a:p>
          <a:p>
            <a:r>
              <a:rPr lang="en-US" sz="1800" dirty="0"/>
              <a:t>139. If the divisional officers considers it necessary for the maintenance of efficient control over the disbursements of his division, to set monthly limit on the drawings of his sub-divisional officers he may do so, fixing either a standing limit or a fresh limit either every month when ever necessary. All such limits may be raised of lowered subsequently. Intimation of every Limit when fixed or changed should be sent both to the sub-divisional officer and to the treasury officers concerned. </a:t>
            </a:r>
          </a:p>
          <a:p>
            <a:r>
              <a:rPr lang="en-US" sz="1800" dirty="0"/>
              <a:t>1. For this purpose, the divisional officer may require the sub-divisional officers to submit, by a convenient date, an estimate of his probable requirements in a suitable form. </a:t>
            </a:r>
          </a:p>
          <a:p>
            <a:r>
              <a:rPr lang="en-US" sz="1800" dirty="0"/>
              <a:t>2. The limit when fixed should be for the account month of the sub-division and dates of the commencement and termination of the month must be specified in the intimation to the treasury officer. </a:t>
            </a:r>
          </a:p>
          <a:p>
            <a:r>
              <a:rPr lang="en-US" sz="1800" dirty="0"/>
              <a:t>3. At the option of the divisional officer, the limitation may not be intimated to the treasury officer, if the </a:t>
            </a:r>
            <a:r>
              <a:rPr lang="en-US" sz="1800" dirty="0" smtClean="0"/>
              <a:t>check </a:t>
            </a:r>
            <a:r>
              <a:rPr lang="en-US" sz="1800" dirty="0"/>
              <a:t>exercised by the divisional accountant over the sub-divisional case accounts, after the expiry of the month, is considered sufficient for the purposes of the divisional officer. See paragraph 100</a:t>
            </a:r>
            <a:r>
              <a:rPr lang="en-US" sz="1100" dirty="0"/>
              <a:t>.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Signing of Cheques on behalf of Divisional Officer &amp; Responsibility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144</a:t>
            </a:r>
            <a:r>
              <a:rPr lang="en-US" dirty="0"/>
              <a:t>. In the Public Works Department where sub-divisions have been abolished, a divisional officer may authorize one or more assistant executive engineers or assistant engineers or sub-engineers in charge of section to sign cheques on his behalf subject to the following conditions : </a:t>
            </a:r>
          </a:p>
          <a:p>
            <a:pPr algn="just"/>
            <a:r>
              <a:rPr lang="en-US" dirty="0"/>
              <a:t>(i) It is left entirely to the discretion of the divisional officer to make the delegation or not, to make it for an indefinite or a definite period, and to prescribe any limit on the drawing power of the authorized officer, or not. </a:t>
            </a:r>
          </a:p>
          <a:p>
            <a:pPr algn="just"/>
            <a:r>
              <a:rPr lang="en-US" dirty="0"/>
              <a:t>(ii) When a </a:t>
            </a:r>
            <a:r>
              <a:rPr lang="en-US" dirty="0" smtClean="0"/>
              <a:t>gazetted </a:t>
            </a:r>
            <a:r>
              <a:rPr lang="en-US" dirty="0"/>
              <a:t>officer is given power to sign cheques, specimen signatures and the notice of the delegation must be sent to the treasury officer concerned. </a:t>
            </a:r>
          </a:p>
          <a:p>
            <a:pPr algn="just"/>
            <a:r>
              <a:rPr lang="en-US" dirty="0" smtClean="0"/>
              <a:t>(</a:t>
            </a:r>
            <a:r>
              <a:rPr lang="en-US" dirty="0"/>
              <a:t>iii</a:t>
            </a:r>
            <a:r>
              <a:rPr lang="en-US" b="1" i="1" dirty="0"/>
              <a:t>) It must be remembered that the delegation shall not in any way lessen the responsibility placed upon the divisional officer by the standing rules and regulations</a:t>
            </a:r>
            <a:r>
              <a:rPr lang="en-US" b="1" dirty="0"/>
              <a:t>.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en-US" sz="2800" dirty="0" smtClean="0"/>
              <a:t>Receipt and remittance into treasury</a:t>
            </a:r>
            <a:endParaRPr lang="en-US" sz="2800" dirty="0"/>
          </a:p>
        </p:txBody>
      </p:sp>
      <p:sp>
        <p:nvSpPr>
          <p:cNvPr id="3" name="Content Placeholder 2"/>
          <p:cNvSpPr>
            <a:spLocks noGrp="1"/>
          </p:cNvSpPr>
          <p:nvPr>
            <p:ph idx="1"/>
          </p:nvPr>
        </p:nvSpPr>
        <p:spPr>
          <a:xfrm>
            <a:off x="457200" y="1371600"/>
            <a:ext cx="8229600" cy="4953000"/>
          </a:xfrm>
        </p:spPr>
        <p:txBody>
          <a:bodyPr>
            <a:normAutofit fontScale="25000" lnSpcReduction="20000"/>
          </a:bodyPr>
          <a:lstStyle/>
          <a:p>
            <a:endParaRPr lang="en-US" dirty="0"/>
          </a:p>
          <a:p>
            <a:r>
              <a:rPr lang="en-US" sz="6400" dirty="0"/>
              <a:t>151- In Public Works Department upper or lower subordinates or overseers of the subordinates engineering service are also </a:t>
            </a:r>
            <a:r>
              <a:rPr lang="en-US" sz="6400" dirty="0" smtClean="0"/>
              <a:t>authorized </a:t>
            </a:r>
            <a:r>
              <a:rPr lang="en-US" sz="6400" dirty="0"/>
              <a:t>to issue receipts with foils in triplicate in form no. 3, whenever money is received by them on behalf of Government. The money thus received, should be deposited in the nearest treasury or the divisional or sub-divisional cash chest, whichever is nearer, within three days of its receipt. The subordinate granting the receipt should sent with the treasury chalan or cash, as the case may be, the duplicate of that receipt to the cashier of the divisional office or the head clerk of the district office, who will in turn issue to the head subordinate a receipt in Form no. I of Volume V of the Handbook for each duplicate sent. The cashier or the head clerk will paste the subordinates duplicate against the duplicate of each receipt granted to the subordinate and the subordinate will paste against the triplicate copy of each receipt issued by him the cashier’s or head clerk’s receipt. The triplicate copies of receipts issued by the sub-ordinates will be examined and </a:t>
            </a:r>
            <a:r>
              <a:rPr lang="en-US" sz="6400" dirty="0" smtClean="0"/>
              <a:t>initialed </a:t>
            </a:r>
            <a:r>
              <a:rPr lang="en-US" sz="6400" dirty="0"/>
              <a:t>by the assistant engineer on each visit. The divisional officer should see that this is regularly done and should in token of his examination initial the triplicate copy of the last receipt issued. </a:t>
            </a:r>
          </a:p>
          <a:p>
            <a:r>
              <a:rPr lang="en-US" sz="6400" dirty="0"/>
              <a:t>NOTE- 1—The receipt books will be supplies with foils in triplicate. Copies will be made out by using carbon paper of the double sided variety in order that there should be carbon impressions on the reverse of the original receipt as well as on the obverse of the duplicate and triplicate. </a:t>
            </a:r>
          </a:p>
          <a:p>
            <a:r>
              <a:rPr lang="en-US" sz="6400" dirty="0"/>
              <a:t>NOTE-2—In the case of Almora and Nainital districts all sums received should be deposited in the nearest treasury or the divisional or sub-divisional cash chests within fifteen days of receipt ; whereas, sums received in Tehri-Garhwal and Garhwal district should be deposited into the treasury or the divisional or sub-divisional cash chests within a month from the date of receipt. </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Relating to Works</a:t>
            </a:r>
            <a:endParaRPr lang="en-US" dirty="0"/>
          </a:p>
        </p:txBody>
      </p:sp>
      <p:sp>
        <p:nvSpPr>
          <p:cNvPr id="3" name="Content Placeholder 2"/>
          <p:cNvSpPr>
            <a:spLocks noGrp="1"/>
          </p:cNvSpPr>
          <p:nvPr>
            <p:ph idx="1"/>
          </p:nvPr>
        </p:nvSpPr>
        <p:spPr/>
        <p:txBody>
          <a:bodyPr>
            <a:normAutofit fontScale="70000" lnSpcReduction="20000"/>
          </a:bodyPr>
          <a:lstStyle/>
          <a:p>
            <a:r>
              <a:rPr lang="en-US" dirty="0"/>
              <a:t>75. The divisional officer is responsible to the superintending engineer for the execution and management of all works within his division. He is strictly prohibited from commencing the construction of any work or incurring any expenditure with-out the sanction of the competent authority, also from making or permitting any, except trifling deviations from any sanctioned design in the course of execution except under specific authority, or in case of emergency, when the change should be forthwith reported to the superintending engineer. Immediately on a work being completed it will be the duty the divisional officer to close the accounts and prepare the completion report, if required by the rules in paragraph 399. </a:t>
            </a:r>
          </a:p>
          <a:p>
            <a:r>
              <a:rPr lang="en-US" dirty="0"/>
              <a:t>76. The divisional officer will take necessary steps for obtaining cash for the works under his control, keep his accounts and submit them punctually to the Accountant General, under the rules for the time being in force and exercise a thorough and efficient control and check over his divisional accountant. He will also before submitting the monthly accounts carefully examine the books, returns and papers from which they are compiled. </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Restrictions on drawing of cheques</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dirty="0"/>
              <a:t>155. As a rule no cheque should be drawn until it is intended to be paid away and cheques drawn in favour of contractors and others should be made over to them by the disburser direct; but the disburses may be assisted in making disbursements by a cashier appointed for the purpose under paragraph 129. The occasional delivery of cheques through a subordinate may be permitted at the discretion and on the responsibility of the disburser. In such cases the subordinate should make no entry in any accounts which he keeps, as a payment made by cheque should pre pear in the cash account of the disbursing officer who draws the cheque, and the subordinate’s record will be in his correspondence. </a:t>
            </a:r>
          </a:p>
          <a:p>
            <a:endParaRPr lang="en-US" dirty="0"/>
          </a:p>
          <a:p>
            <a:r>
              <a:rPr lang="en-US" dirty="0"/>
              <a:t>1- In the Public Works Department divisional officers who are unable to hand over cheques directly to the contractors concerned may if so desired by the contractors send them by registered post. </a:t>
            </a:r>
          </a:p>
          <a:p>
            <a:r>
              <a:rPr lang="en-US" dirty="0"/>
              <a:t>2- It is a serious irregularity to draw cheques and deposit then in the cash chest at the close of the year for the purpose of showing the full amount of grant as utilized. </a:t>
            </a:r>
          </a:p>
          <a:p>
            <a:r>
              <a:rPr lang="en-US" dirty="0"/>
              <a:t>3- For the rules regarding prohibitory orders or injunctions of a court, See rule 4, under paragraph 50 of volume V of the Handbook. </a:t>
            </a:r>
          </a:p>
          <a:p>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Verifications from Cash-Book</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163</a:t>
            </a:r>
            <a:r>
              <a:rPr lang="en-US" dirty="0"/>
              <a:t>. The disbursing officer is required to check all the entries in his cash book as soon as possible after the date of their occurrence and the and he should initial the book, dating his initials after the last entry checked. The cash book should be signed by him at the end of the month and such signature should be understood as fixing responsibility for all the entries of the month inclusive of the closing balance. </a:t>
            </a:r>
          </a:p>
          <a:p>
            <a:r>
              <a:rPr lang="en-US" dirty="0"/>
              <a:t>1. The following are the more important details of the verification to be made: The disbursing officer should – </a:t>
            </a:r>
          </a:p>
          <a:p>
            <a:r>
              <a:rPr lang="en-US" dirty="0"/>
              <a:t>(1)Compare each entry of payment with the gross amount chargeable as shown in the connected voucher, seeing, at the same time, that it bears (i) a payments order recorded by himself or the divisional officer, and (ii) the certificate of disbursement signed by himself or by an authorized subordinate, and ticking off each voucher as it is passed : </a:t>
            </a:r>
          </a:p>
          <a:p>
            <a:r>
              <a:rPr lang="en-US" dirty="0"/>
              <a:t>(2) See, whilst examining the posting of vouchers on the payment side, that all deductions shown in the vouchers (other than deductions creditable to the head of account or work to which the payments relates ) are posted as receipts on the receipts side of the cash book: </a:t>
            </a:r>
          </a:p>
          <a:p>
            <a:r>
              <a:rPr lang="en-US" dirty="0"/>
              <a:t>(3) verify the totalling of the cash book or have this done by some principal sub-ordinate (other than the writer of the cash book) who should initial (and date) it as correct; and </a:t>
            </a:r>
          </a:p>
          <a:p>
            <a:r>
              <a:rPr lang="en-US" dirty="0"/>
              <a:t>(4) verify the total of the posting in the “Bank or treasury” column on the payment side by reference to the memoranda record by himself on reverse of the counterfoil of cheques.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Administration of Stores</a:t>
            </a:r>
            <a:endParaRPr lang="en-US" dirty="0"/>
          </a:p>
        </p:txBody>
      </p:sp>
      <p:sp>
        <p:nvSpPr>
          <p:cNvPr id="3" name="Content Placeholder 2"/>
          <p:cNvSpPr>
            <a:spLocks noGrp="1"/>
          </p:cNvSpPr>
          <p:nvPr>
            <p:ph idx="1"/>
          </p:nvPr>
        </p:nvSpPr>
        <p:spPr/>
        <p:txBody>
          <a:bodyPr/>
          <a:lstStyle/>
          <a:p>
            <a:endParaRPr lang="en-US" dirty="0"/>
          </a:p>
          <a:p>
            <a:r>
              <a:rPr lang="en-US" dirty="0"/>
              <a:t>176. The general administration of all the stores of a division is vested in the divisional officer on whom primarily devolves the duty of arranging in accordance with the rules in his chapter and with any general orders of the Government for the acquisition, custody, distribution and disposal of stores </a:t>
            </a:r>
          </a:p>
          <a:p>
            <a:endParaRPr lang="en-US"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 of Stores</a:t>
            </a:r>
            <a:endParaRPr lang="en-US" dirty="0"/>
          </a:p>
        </p:txBody>
      </p:sp>
      <p:sp>
        <p:nvSpPr>
          <p:cNvPr id="3" name="Content Placeholder 2"/>
          <p:cNvSpPr>
            <a:spLocks noGrp="1"/>
          </p:cNvSpPr>
          <p:nvPr>
            <p:ph idx="1"/>
          </p:nvPr>
        </p:nvSpPr>
        <p:spPr/>
        <p:txBody>
          <a:bodyPr>
            <a:normAutofit fontScale="32500" lnSpcReduction="20000"/>
          </a:bodyPr>
          <a:lstStyle/>
          <a:p>
            <a:endParaRPr lang="en-US" dirty="0"/>
          </a:p>
          <a:p>
            <a:r>
              <a:rPr lang="en-US" sz="4500" dirty="0"/>
              <a:t>179. Stock, road metal and other material requires in the ordinary course for the execution of sanctioned works may, subject to the provisions of the rules for the supply of articles for the government use (See Appendix XVIII to Volume V of the Handbook), be procured on the responsibility of the divisional officer without special authority, though the superintending engineer’s approval should be obtained to the measures proposed for the purchase of stock in large quantities. If the stores are to be manufactured, a separate estimate for their preparation may be required, as laid down in paragraph 181. The restrictions imposed by the rules for the supply of articles </a:t>
            </a:r>
          </a:p>
          <a:p>
            <a:r>
              <a:rPr lang="en-US" sz="4500" dirty="0"/>
              <a:t>for the government use( See Appendix XVIII to Volume v of the Handbook) do not apply to purchases made by or on behalf to Indian States municipalities or local funds, excepting when the stores purchased are paid for from revenues of the State on behalf of the Government or from funds advanced by the Government ; in the latter circumstances, however, the provisions of the rules in question need not apply, provided the Government so direct. When a Public Works Department officers carries out a work for any of the local bodies referred to above, the said rules shall apply, except when the local body specially desire to have the stores purchased otherwise, and the Government have accorded their approval thereto. All purchases of stores should be made in accordance with the stores Purchase Rules, issued by the Government. (See Appendix XVIII, Volume V of the Hand-book). </a:t>
            </a:r>
          </a:p>
          <a:p>
            <a:r>
              <a:rPr lang="en-US" sz="4500" dirty="0"/>
              <a:t>The purchase of stores or materials far in advance or in excess of requirements is likely to result both in direct and indirect losses to the Government and should be avoided. </a:t>
            </a:r>
          </a:p>
          <a:p>
            <a:endParaRPr lang="en-US" sz="4500"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Responsibility of losses of Stores</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a:t>185. All losses of stock should be immediately investigated and steps taken to obtain the sanction of competent authority to their write-off, if necessary. See also paragraph 82 and 82-Bof Volume V to the Handbook. </a:t>
            </a:r>
          </a:p>
          <a:p>
            <a:r>
              <a:rPr lang="en-US" dirty="0"/>
              <a:t>NOTE- In the case of serious losses the divisional officer should hold a departmental enquiry and record the evidence and his findings thereon including a finding as regards the responsibility and culpability of the persons </a:t>
            </a:r>
            <a:r>
              <a:rPr lang="en-US" dirty="0" smtClean="0"/>
              <a:t>concerned. </a:t>
            </a:r>
            <a:endParaRPr lang="en-US"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Immediate report to Police for loss</a:t>
            </a:r>
            <a:endParaRPr lang="en-US" dirty="0"/>
          </a:p>
        </p:txBody>
      </p:sp>
      <p:sp>
        <p:nvSpPr>
          <p:cNvPr id="3" name="Content Placeholder 2"/>
          <p:cNvSpPr>
            <a:spLocks noGrp="1"/>
          </p:cNvSpPr>
          <p:nvPr>
            <p:ph idx="1"/>
          </p:nvPr>
        </p:nvSpPr>
        <p:spPr/>
        <p:txBody>
          <a:bodyPr>
            <a:normAutofit/>
          </a:bodyPr>
          <a:lstStyle/>
          <a:p>
            <a:endParaRPr lang="en-US" dirty="0"/>
          </a:p>
          <a:p>
            <a:r>
              <a:rPr lang="en-US" dirty="0"/>
              <a:t>186. An immediate report of the loss of stores must also be made to the police, and all proper steps taken for the recovery of the property. When an inquiry is held either by the police authorities or other, the divisional officer must, in case where he is not himself authorized to write-off the value of the property, obtained and forward, as soon as possible, to the superintending engineer, a copy of the proceedings. </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Transaction of receipts and issues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196. All transaction of receipts and issued should be recorded strictly in accordance with the rules, in the order of occurrence and as soon as they take place. Fictitious stock adjustments are strictly prohibited, such for example, as (I) the debiting to a work of the cost of materials not requires or in excess of actual requirements, (2) the debiting to a particular work for which funds are </a:t>
            </a:r>
            <a:r>
              <a:rPr lang="en-US" dirty="0" smtClean="0"/>
              <a:t>available </a:t>
            </a:r>
            <a:r>
              <a:rPr lang="en-US" dirty="0"/>
              <a:t>of the value of materials intended to be utilized on another work for which no appropriation has been sanctioned,(3) the writing back of the value of materials used on a work to avoid excess outlay over appropriation etc. Any breach of this rule constitutes a serious irregularity, which will be brought prominently to the notice of the Government by the Accountant-General.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Verification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a:t>230. Divisional Officer are to have stock taken throughout their divisions at least once a year. </a:t>
            </a:r>
          </a:p>
          <a:p>
            <a:r>
              <a:rPr lang="en-US" dirty="0"/>
              <a:t>231- It is not necessary that all the stores of a division, or even of a sub-division, should be checked and counted at the same time ; and the stock – taking may be arranged so as to go on gradually in the manner most convenient to the officers concerned. It is, however, essential that the greatest possible precision and accuracy should be maintained in the store returns, and the divisional officer should make such arrangements as are calculated to secure this result, and superintending engineers are responsible that this is done. The dates on which articles are taken stock of are to be entered in the store returns . </a:t>
            </a:r>
          </a:p>
          <a:p>
            <a:r>
              <a:rPr lang="en-US" dirty="0"/>
              <a:t>1- A certificates of check specifying clearly the issues personally checked by each government servant should be recorded under his dated signature. </a:t>
            </a:r>
          </a:p>
          <a:p>
            <a:r>
              <a:rPr lang="en-US" dirty="0"/>
              <a:t>2- In the Irrigation Departments the instructions printed on P.W.A. Form 12-A should be followed. </a:t>
            </a:r>
          </a:p>
          <a:p>
            <a:r>
              <a:rPr lang="en-US" dirty="0"/>
              <a:t>232. Important stores should as a rule, be counted by a sub-divisional officer or an Assistant Engineer but this duty may, at the discretion of the Government, be entrusted to a senior member of the subordinate engineering service when holding charge of a sub-division. The superintending engineer, when he thinks proper, may depute an officer from one division to aid in the stock-taking of another. </a:t>
            </a:r>
          </a:p>
          <a:p>
            <a:r>
              <a:rPr lang="en-US" dirty="0"/>
              <a:t>233. All articles of stock (not including tools and plant) which are not likely to be required during the following twelve months, should be reported to the divisional officer who will, it necessary, take the superintending engineer’s orders as to their disposal. </a:t>
            </a:r>
          </a:p>
          <a:p>
            <a:r>
              <a:rPr lang="en-US" dirty="0"/>
              <a:t>234. The results of all verification of stock should be reported to the divisional officer for orders, but as soon as a discrepancy is noticed the </a:t>
            </a:r>
            <a:r>
              <a:rPr lang="en-US" dirty="0" smtClean="0"/>
              <a:t>book </a:t>
            </a:r>
            <a:r>
              <a:rPr lang="en-US" dirty="0"/>
              <a:t>balance must be set right by the verifying officer, a surplus be treated as a </a:t>
            </a:r>
            <a:r>
              <a:rPr lang="en-US" dirty="0" smtClean="0"/>
              <a:t>receipt </a:t>
            </a:r>
            <a:r>
              <a:rPr lang="en-US" dirty="0"/>
              <a:t>and deficit as an issue, with a suitable remark.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relating to Transfer Entries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270. The divisional officer is responsible that no transfer entry is made in the accounts unless admissible under the rules, that a made in the accounts unless admissible under the rules, that a transfer entry is made as soon as it becomes necessary, and that transfer entry orders in respect of transactions falling under clauses (a),(b) and (e) of paragraph 267, proposed by sub-divisional officers or assistant engineers are countersigned by himself in token of acceptance. </a:t>
            </a:r>
          </a:p>
          <a:p>
            <a:r>
              <a:rPr lang="en-US" dirty="0"/>
              <a:t>Transfer entries should receive the special attention of divisional officers so that habitual errors and misclassifications in the accounts of subordinate officers may not remain unnoticed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Checking of Measurements in Muster-Rolls</a:t>
            </a:r>
            <a:endParaRPr lang="en-US" dirty="0"/>
          </a:p>
        </p:txBody>
      </p:sp>
      <p:sp>
        <p:nvSpPr>
          <p:cNvPr id="3" name="Content Placeholder 2"/>
          <p:cNvSpPr>
            <a:spLocks noGrp="1"/>
          </p:cNvSpPr>
          <p:nvPr>
            <p:ph idx="1"/>
          </p:nvPr>
        </p:nvSpPr>
        <p:spPr/>
        <p:txBody>
          <a:bodyPr>
            <a:normAutofit/>
          </a:bodyPr>
          <a:lstStyle/>
          <a:p>
            <a:r>
              <a:rPr lang="en-US" dirty="0"/>
              <a:t>NOTES—(1) It is not necessary to reproduce the detailed of measurement in part II, nor need part II be written up if progress is reported once a month or after in any other suitable form and such separate reports are considered sufficient. </a:t>
            </a:r>
          </a:p>
          <a:p>
            <a:r>
              <a:rPr lang="en-US" dirty="0"/>
              <a:t>(2) The check of muster rolls with reference to the entries in the measurement book will be done to the extent of 50 per cent in the sub-divisional and 50 per cent in the Division in cases where payments are made by the Divisional officer.</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Cash &amp; Accounts</a:t>
            </a:r>
            <a:endParaRPr lang="en-US" dirty="0"/>
          </a:p>
        </p:txBody>
      </p:sp>
      <p:sp>
        <p:nvSpPr>
          <p:cNvPr id="3" name="Content Placeholder 2"/>
          <p:cNvSpPr>
            <a:spLocks noGrp="1"/>
          </p:cNvSpPr>
          <p:nvPr>
            <p:ph idx="1"/>
          </p:nvPr>
        </p:nvSpPr>
        <p:spPr/>
        <p:txBody>
          <a:bodyPr>
            <a:normAutofit/>
          </a:bodyPr>
          <a:lstStyle/>
          <a:p>
            <a:r>
              <a:rPr lang="en-US" dirty="0" smtClean="0"/>
              <a:t>76. The divisional officer will take necessary steps for obtaining cash for the works under his control, keep his accounts and submit them punctually to the Accountant General, under the rules for the time being in force and exercise a thorough and efficient control and check over his divisional accountant. He will also before submitting the monthly accounts carefully examine the books, returns and papers from which they are compiled. </a:t>
            </a:r>
          </a:p>
          <a:p>
            <a:endParaRPr lang="en-US"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 is basis of payments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434- Payments for all work done which is susceptible of measurement and for all supplies are made on the basis of measurement recorded in measurement- books, in accordance with the rules in paragraph 435. The measurement books should, therefore, be considered as very impotent accounts records. All the books belonging to a division should be numbered serially and a register of them should be maintained in form no. 92 in the divisional office showing the serial number of each book, the name of the sub-division to which issued, the date of issue and date of its return, so that its eventual return to the divisional office may watched. </a:t>
            </a:r>
          </a:p>
          <a:p>
            <a:r>
              <a:rPr lang="en-US" dirty="0"/>
              <a:t>NOTES—(1) A similar register should also be maintained in the sub-divisional</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Review of Measurements </a:t>
            </a:r>
            <a:endParaRPr lang="en-US" dirty="0"/>
          </a:p>
        </p:txBody>
      </p:sp>
      <p:sp>
        <p:nvSpPr>
          <p:cNvPr id="3" name="Content Placeholder 2"/>
          <p:cNvSpPr>
            <a:spLocks noGrp="1"/>
          </p:cNvSpPr>
          <p:nvPr>
            <p:ph idx="1"/>
          </p:nvPr>
        </p:nvSpPr>
        <p:spPr/>
        <p:txBody>
          <a:bodyPr>
            <a:normAutofit fontScale="85000" lnSpcReduction="20000"/>
          </a:bodyPr>
          <a:lstStyle/>
          <a:p>
            <a:r>
              <a:rPr lang="en-US" dirty="0"/>
              <a:t>438- Sub-divisional officers should be required to submit the measurement-books in use to the divisional office from time to time, so that at least once a year the entries recorded in each book may be subjected to a percentage check of 10 per cent by the divisional accountant under the supervision of the divisional officer. Detailed instruction on check of recorded measurements by the superior officers in the two branches of the department are contained in the respective departmental manuals of orders. </a:t>
            </a:r>
          </a:p>
          <a:p>
            <a:r>
              <a:rPr lang="en-US" dirty="0"/>
              <a:t>439- The superintending engineer is required to make it his special duty during his tours to see that measurement-books are carefully kept and measurements properly recorded, and that they are complete records of the actual measurements of each kind of work done for which certificates have been granted. He should also see that the instructions regarding check measurements are duly </a:t>
            </a:r>
            <a:r>
              <a:rPr lang="en-US" dirty="0" smtClean="0"/>
              <a:t>observed.</a:t>
            </a:r>
            <a:endParaRPr lang="en-US" dirty="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bills</a:t>
            </a:r>
            <a:endParaRPr lang="en-US" dirty="0"/>
          </a:p>
        </p:txBody>
      </p:sp>
      <p:sp>
        <p:nvSpPr>
          <p:cNvPr id="3" name="Content Placeholder 2"/>
          <p:cNvSpPr>
            <a:spLocks noGrp="1"/>
          </p:cNvSpPr>
          <p:nvPr>
            <p:ph idx="1"/>
          </p:nvPr>
        </p:nvSpPr>
        <p:spPr/>
        <p:txBody>
          <a:bodyPr/>
          <a:lstStyle/>
          <a:p>
            <a:r>
              <a:rPr lang="en-US" dirty="0"/>
              <a:t>449-- If the sub-divisional officer is not empowered to make the payment, the bill should be submitted (with or without the measurement – book as may be prescribed) to the divisional office where the payment will be authorized by the divisional officer after the necessary scrutiny. See also paragraph 427.</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Sales Tax</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448  Note(6</a:t>
            </a:r>
            <a:r>
              <a:rPr lang="en-US" dirty="0"/>
              <a:t>) Bill which include charges on account of purchase of goods on which Sales Tax has also been charged should be supported by the following certificate signed by the </a:t>
            </a:r>
            <a:r>
              <a:rPr lang="en-US" dirty="0" smtClean="0"/>
              <a:t>disbursing </a:t>
            </a:r>
            <a:r>
              <a:rPr lang="en-US" dirty="0"/>
              <a:t>officer in case where the amount of Sales Tax paid on any individual transaction exceeds a specified monetary limit of Rs. 200.--- </a:t>
            </a:r>
          </a:p>
          <a:p>
            <a:r>
              <a:rPr lang="en-US" dirty="0"/>
              <a:t>‘Certified that in the case of items relating to the purchase of goods on which Sales Tax has been charged, the goods have not been exempted under the Central State Sales Tax Act/ or the Rules made there under and that the amounts paid on account of sales Tax on those goods are correct under the provisions of the act or the rules made there under and that in the case of supplies against regular contracts, the relevant contract includes a specific provision that Sales Tax is payable by Government, ( The limit of Rs. 200 should however not be taken as absolving the drawing officer from the responsibility for verifying the admissibility and correctness of tax failing below the above limit.)</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supplies</a:t>
            </a:r>
            <a:endParaRPr lang="en-US" dirty="0"/>
          </a:p>
        </p:txBody>
      </p:sp>
      <p:sp>
        <p:nvSpPr>
          <p:cNvPr id="3" name="Content Placeholder 2"/>
          <p:cNvSpPr>
            <a:spLocks noGrp="1"/>
          </p:cNvSpPr>
          <p:nvPr>
            <p:ph idx="1"/>
          </p:nvPr>
        </p:nvSpPr>
        <p:spPr/>
        <p:txBody>
          <a:bodyPr>
            <a:normAutofit/>
          </a:bodyPr>
          <a:lstStyle/>
          <a:p>
            <a:r>
              <a:rPr lang="en-US" dirty="0" smtClean="0"/>
              <a:t>447 Note 2- </a:t>
            </a:r>
            <a:r>
              <a:rPr lang="en-US" dirty="0"/>
              <a:t>As a general rule, payment for supplies is not permission until the stores have been received and surveyed. If in any case, the Government has permitted payment on production of a Railway Receipt , the payment will be treated as an advance against final settlement on receipt of the stores. The advance payments against production of Railway Receipts should be debited to the suspense account “Contractor’s other Transactions Advance payments” in the works Abstract of stock or work concerned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Responsibility of Divisional Officer relating to Secured Advances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456 Note 1- </a:t>
            </a:r>
            <a:r>
              <a:rPr lang="en-US" dirty="0"/>
              <a:t>Divisional officers are responsible that— </a:t>
            </a:r>
          </a:p>
          <a:p>
            <a:r>
              <a:rPr lang="en-US" dirty="0"/>
              <a:t>(i) When secured advances have been made for materials, recoveries are made regularly from the very first payments made for those items of actual work in which such materials have been used. </a:t>
            </a:r>
          </a:p>
          <a:p>
            <a:r>
              <a:rPr lang="en-US" dirty="0"/>
              <a:t>(ii) No secured advances are made for any materials, unless they are to be used within three months at the most. </a:t>
            </a:r>
          </a:p>
          <a:p>
            <a:r>
              <a:rPr lang="en-US" dirty="0"/>
              <a:t>(iii) Materials are actually measured in detail before making secured advances on them and their value is based on the actual rates for the purposes of determining the percentage at which secured advances on materials should be made. </a:t>
            </a:r>
          </a:p>
          <a:p>
            <a:r>
              <a:rPr lang="en-US" dirty="0"/>
              <a:t>NOTE-- Imperishable materials include bricks, rolled steel joists, etc. while articles such as lime, sand, kankar, etc, are perishable. Coal is, however, excluded from both the categories and no advance is permissible on this article.</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Clearing of Suspense Accounts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498- The suspense account “Materials” has already been referred to in paragraph 491. This account should be opened in the works Abstracts of Major Estimates if materials are issued direct to works. </a:t>
            </a:r>
          </a:p>
          <a:p>
            <a:r>
              <a:rPr lang="en-US" dirty="0"/>
              <a:t>So far as Works Abstracts are concerned, this account is never cleared. </a:t>
            </a:r>
            <a:r>
              <a:rPr lang="en-US" dirty="0" smtClean="0"/>
              <a:t>Sub divisional </a:t>
            </a:r>
            <a:r>
              <a:rPr lang="en-US" dirty="0"/>
              <a:t>Officers should regard it as a temporary sub-head for the reception of all charges on account of direct issues of materials. The responsibility for clearing the head by transferring the charges to the final sub-heads of work when closing the accounts of the work in the Register of works, rests with the divisional office, vide paragraph 516</a:t>
            </a:r>
            <a:r>
              <a:rPr lang="en-US" dirty="0" smtClean="0"/>
              <a:t>.</a:t>
            </a:r>
          </a:p>
          <a:p>
            <a:r>
              <a:rPr lang="en-US" dirty="0"/>
              <a:t>505- Disbursing officers are responsible for keeping a strict watch over the </a:t>
            </a:r>
            <a:r>
              <a:rPr lang="en-US" dirty="0" smtClean="0"/>
              <a:t>balances </a:t>
            </a:r>
            <a:r>
              <a:rPr lang="en-US" dirty="0"/>
              <a:t>under the suspense accounts “Contractors” and “Labourers”, with a view to prompt adjustment by recovery settlement of accounts or detailed measurement as the case may be. For this purpose the statement headed “Detail of contractors” “closing balances” in the works abstract and the record of unpaid wages maintained under paragraph 430 (e) should be examined monthly. Subject to the provisions of paragraph 503, these accounts should be cleared before the accounts of a work can be closed on completion.</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relating to Liabilities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506- Liabilities are not incorporated in the accounts of works except in the following cases : </a:t>
            </a:r>
          </a:p>
          <a:p>
            <a:r>
              <a:rPr lang="en-US" dirty="0"/>
              <a:t>(a) Unpaid balances of party paid running account bills or muster rolls are invariably incorporated, vide paragraph 501. </a:t>
            </a:r>
          </a:p>
          <a:p>
            <a:r>
              <a:rPr lang="en-US" dirty="0"/>
              <a:t>(b) The value of materials received from sources other than stock (including manufacture), whether for issue to contractors or for issue direct to works, is at once brought into the accounts of works even though payments to suppliers and adjustments crediting the transfer accounts concerned, may not be made at once, vide paragraph 469 and 474. </a:t>
            </a:r>
          </a:p>
          <a:p>
            <a:r>
              <a:rPr lang="en-US" dirty="0"/>
              <a:t>(c) Wholly unpaid muster rolls and bills of contractors and suppliers are sometimes taken to account, vide paragraph 503 and 504. </a:t>
            </a:r>
          </a:p>
          <a:p>
            <a:r>
              <a:rPr lang="en-US" dirty="0"/>
              <a:t>Disbursing officer are, however, responsible for keeping a strict watch over all liabilities with a view to settle them promptly. Money indisputably payable should never be left unpaid. It is no economy to postpone inevitable payments, and it is very important to ascertain, liquidate and record the payment of all actual obligations at the earliest possible date, vide paragraph 161 of Volume V of the Hand-book.</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Examination of Works Abstracts</a:t>
            </a:r>
            <a:endParaRPr lang="en-US" dirty="0"/>
          </a:p>
        </p:txBody>
      </p:sp>
      <p:sp>
        <p:nvSpPr>
          <p:cNvPr id="3" name="Content Placeholder 2"/>
          <p:cNvSpPr>
            <a:spLocks noGrp="1"/>
          </p:cNvSpPr>
          <p:nvPr>
            <p:ph idx="1"/>
          </p:nvPr>
        </p:nvSpPr>
        <p:spPr/>
        <p:txBody>
          <a:bodyPr>
            <a:normAutofit/>
          </a:bodyPr>
          <a:lstStyle/>
          <a:p>
            <a:r>
              <a:rPr lang="en-US" dirty="0"/>
              <a:t>510- When finally completed in all respects, all the works abstract of a month should be examined by the divisional officer and any explanations necessary called for from the sub-divisional officer or the assistant engineer concerned. The monthly examination of the works abstracts is an important part of the duty of the divisional officer and must not be omitted. He must initial (and date) them in taken of the performance of this duty.</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Timely incorporation of accounts</a:t>
            </a:r>
            <a:endParaRPr lang="en-US" dirty="0"/>
          </a:p>
        </p:txBody>
      </p:sp>
      <p:sp>
        <p:nvSpPr>
          <p:cNvPr id="3" name="Content Placeholder 2"/>
          <p:cNvSpPr>
            <a:spLocks noGrp="1"/>
          </p:cNvSpPr>
          <p:nvPr>
            <p:ph idx="1"/>
          </p:nvPr>
        </p:nvSpPr>
        <p:spPr/>
        <p:txBody>
          <a:bodyPr/>
          <a:lstStyle/>
          <a:p>
            <a:endParaRPr lang="en-US" dirty="0"/>
          </a:p>
          <a:p>
            <a:r>
              <a:rPr lang="en-US" dirty="0"/>
              <a:t>96. The divisional officer is responsible that the accounts of his division are not allowed to fall into arrears; but if arrears or confusion arise which in his opinion cannot be cleared with-out the assistance of the Accountant-General he should once apply for such assistance </a:t>
            </a:r>
          </a:p>
          <a:p>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 of Accounts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77. The divisional officer is responsible for the correctness, in all respects, of the original record of cash and stores, receipts and expenditure and for seeing that complete vouchers are obtained. He is also responsible to see that his accounts are regularly posted from day to day and that the accountant carries out his duties regularly and punctually. The relative position of a divisional accountant to the divisional officer in respect of accounts is analogous to that of a sub-divisional officer to a divisional officer in respect of works, and the responsibilities of the latter for the work of the divisional accountant are similar to those which attach to him in respect of the execution of woks in the charge of other subordinates. </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Responsibility relating to handing over of charge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691- If the relieving government servant fails to bring to notice within a reasonable period any deficiency or defect in work or stores taken over from his predecessor, he will be held responsible for the same, both as to quantity and quality, so far as he was in a position to ascertain it. </a:t>
            </a:r>
          </a:p>
          <a:p>
            <a:r>
              <a:rPr lang="en-US" dirty="0" smtClean="0"/>
              <a:t>NOTE-- Three months in the case of a divisional engineer of the Public Works Department or Sub-Divisional Officers or assistant engineers and one month in the case of sectional officers should be considered as a reasonable period for the purpose of this rule. In the case of divisional engineers of the Irrigation Department the period will be six months. </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rmAutofit fontScale="90000"/>
          </a:bodyPr>
          <a:lstStyle/>
          <a:p>
            <a:r>
              <a:rPr lang="en-US" dirty="0" smtClean="0"/>
              <a:t>Maintenance of incumbency register</a:t>
            </a:r>
            <a:endParaRPr lang="en-US" dirty="0"/>
          </a:p>
        </p:txBody>
      </p:sp>
      <p:sp>
        <p:nvSpPr>
          <p:cNvPr id="3" name="Content Placeholder 2"/>
          <p:cNvSpPr>
            <a:spLocks noGrp="1"/>
          </p:cNvSpPr>
          <p:nvPr>
            <p:ph idx="1"/>
          </p:nvPr>
        </p:nvSpPr>
        <p:spPr/>
        <p:txBody>
          <a:bodyPr/>
          <a:lstStyle/>
          <a:p>
            <a:r>
              <a:rPr lang="en-US" dirty="0" smtClean="0"/>
              <a:t>692- A register of incumbents of charges should be kept in every divisional office showing the period of incumbency of each officer who has held charge of the division and of each sub-divisions , and in each sub-divisional office, a similar register of the incumbents of that sub-division only. </a:t>
            </a:r>
            <a:endParaRPr lang="en-US"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smtClean="0"/>
              <a:t>Charge of Cash &amp; stores on Transfer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693- In the case of transfer of divisional and sub-divisional charges, the cash book or imprest account should be closed on the date of transfer and a note recorded in it, over the signature of both the relieved and reliving government servant, showing the cash and imprest balances and the number of unused cheques, made over and received in transfer by them respectively. A copy of this note, together with a receipt in the relevant form below for the stores under the immediate charge of the relieved government servant, should be forwarded the same day to the Superintending engineer in the case of divisional, or to the divisional officer in the case of sub-divisional charges. </a:t>
            </a:r>
          </a:p>
          <a:p>
            <a:r>
              <a:rPr lang="en-US" dirty="0" smtClean="0"/>
              <a:t>The receipts of cash and stores balance should be prepared by the relieved government servant, but the reliving government servant should note any inaccuracies therein so that the superintending engineer or the divisional officer, as the case may be, may pass such orders in respect of any deficient articles as may be necessary. A copy of the receipts </a:t>
            </a:r>
            <a:endParaRPr lang="en-US"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r>
              <a:rPr lang="en-US" dirty="0" smtClean="0"/>
              <a:t>Restrictions for Cash handling etc by Divisional Accountant</a:t>
            </a:r>
            <a:endParaRPr lang="en-US" dirty="0"/>
          </a:p>
        </p:txBody>
      </p:sp>
      <p:sp>
        <p:nvSpPr>
          <p:cNvPr id="3" name="Content Placeholder 2"/>
          <p:cNvSpPr>
            <a:spLocks noGrp="1"/>
          </p:cNvSpPr>
          <p:nvPr>
            <p:ph idx="1"/>
          </p:nvPr>
        </p:nvSpPr>
        <p:spPr/>
        <p:txBody>
          <a:bodyPr/>
          <a:lstStyle/>
          <a:p>
            <a:r>
              <a:rPr lang="en-US" dirty="0" smtClean="0"/>
              <a:t>732- Divisional officers are responsible that the divisional accountant is never allowed to prepare bills for contractors and suppliers or to make cash payments to them. The practice if allowed will impair the usefulness of the divisional accountant as the examiner of claims and payments under paragraph 729 to 731. </a:t>
            </a:r>
            <a:endParaRPr lang="en-US" dirty="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a:bodyPr>
          <a:lstStyle/>
          <a:p>
            <a:r>
              <a:rPr lang="en-US" sz="2000" dirty="0" smtClean="0"/>
              <a:t>Certificate of Agreement by Divisional Officer</a:t>
            </a:r>
            <a:endParaRPr lang="en-US" sz="2000" dirty="0"/>
          </a:p>
        </p:txBody>
      </p:sp>
      <p:sp>
        <p:nvSpPr>
          <p:cNvPr id="3" name="Content Placeholder 2"/>
          <p:cNvSpPr>
            <a:spLocks noGrp="1"/>
          </p:cNvSpPr>
          <p:nvPr>
            <p:ph idx="1"/>
          </p:nvPr>
        </p:nvSpPr>
        <p:spPr>
          <a:xfrm>
            <a:off x="457200" y="838200"/>
            <a:ext cx="8229600" cy="6324600"/>
          </a:xfrm>
        </p:spPr>
        <p:txBody>
          <a:bodyPr>
            <a:noAutofit/>
          </a:bodyPr>
          <a:lstStyle/>
          <a:p>
            <a:r>
              <a:rPr lang="en-US" sz="1400" dirty="0" smtClean="0"/>
              <a:t>743- For cheques drawn, the treasury will send the pass-book in loose form (Form no. 77 of Financial Hand-book, Volume V, Part II), duly written up twice a month, once about the 15</a:t>
            </a:r>
            <a:r>
              <a:rPr lang="en-US" sz="1400" baseline="30000" dirty="0" smtClean="0"/>
              <a:t>th </a:t>
            </a:r>
            <a:r>
              <a:rPr lang="en-US" sz="1400" dirty="0" smtClean="0"/>
              <a:t>of the month for the transactions from 1</a:t>
            </a:r>
            <a:r>
              <a:rPr lang="en-US" sz="1400" baseline="30000" dirty="0" smtClean="0"/>
              <a:t>st </a:t>
            </a:r>
            <a:r>
              <a:rPr lang="en-US" sz="1400" dirty="0" smtClean="0"/>
              <a:t>to the 10</a:t>
            </a:r>
            <a:r>
              <a:rPr lang="en-US" sz="1400" baseline="30000" dirty="0" smtClean="0"/>
              <a:t>th </a:t>
            </a:r>
            <a:r>
              <a:rPr lang="en-US" sz="1400" dirty="0" smtClean="0"/>
              <a:t>of that month and the other on the 4</a:t>
            </a:r>
            <a:r>
              <a:rPr lang="en-US" sz="1400" baseline="30000" dirty="0" smtClean="0"/>
              <a:t>th </a:t>
            </a:r>
            <a:r>
              <a:rPr lang="en-US" sz="1400" dirty="0" smtClean="0"/>
              <a:t>of the next month for the transaction from the 11</a:t>
            </a:r>
            <a:r>
              <a:rPr lang="en-US" sz="1400" baseline="30000" dirty="0" smtClean="0"/>
              <a:t>th </a:t>
            </a:r>
            <a:r>
              <a:rPr lang="en-US" sz="1400" dirty="0" smtClean="0"/>
              <a:t>to the last day of the month along with the certificate of issues prepared in Form no. 77-A of Volume V of the Hand-book. Their agreement with the cash-books of the division should be affected in Part II of Form no. 51, schedule of monthly settlement with treasuries, which also gives details of the differences. </a:t>
            </a:r>
          </a:p>
          <a:p>
            <a:r>
              <a:rPr lang="en-US" sz="1400" dirty="0" smtClean="0"/>
              <a:t>The Certificate of Agreement should be recorded in the pass-book over the signature of the Divisional Officer without recording any details of the uncashed cheques or other differences. </a:t>
            </a:r>
          </a:p>
          <a:p>
            <a:r>
              <a:rPr lang="en-US" sz="1400" dirty="0" smtClean="0"/>
              <a:t>NOTE—1- On receipt of the pass-book or the list of cheques cashed from the treasury the identity and the amounts of the cheques entered as cashed should be examined at the earliest, opportunity, the pass-book being initialed (and dated) by the Divisional Accountant in token of the check. </a:t>
            </a:r>
          </a:p>
          <a:p>
            <a:r>
              <a:rPr lang="en-US" sz="1400" dirty="0" smtClean="0"/>
              <a:t>2- The Divisional Officer should keep the loose forms of the pass-book in a guard file which should be available for future reference, when necessary. </a:t>
            </a:r>
          </a:p>
          <a:p>
            <a:r>
              <a:rPr lang="en-US" sz="1400" dirty="0" smtClean="0"/>
              <a:t>3- Form 51, which is prepared in two separate parts, is required to be sent to the Accountant General in original, vide paragraph 758. The office copy of the details recorded in it should be signed by the Divisional officer. Parts I and II of the form may be prepared and sent to the Accountant General separately in case of the parts of the form is liable to be delayed due to non-receipt of the consolidated treasury receipt or the certificate of issues, as the case may be from the treasury. </a:t>
            </a:r>
          </a:p>
          <a:p>
            <a:r>
              <a:rPr lang="en-US" sz="1400" dirty="0" smtClean="0"/>
              <a:t>4- The Divisional Officer should ensure that figures given in line 2 of parts I and II of Form 51 tally with the figures shown in Form no. 77 (schedule of Remittances), and should record the certificate prescribed at the bottom of both the parts and if there be a difference in any case the reasons thereof should be recorded. </a:t>
            </a:r>
          </a:p>
          <a:p>
            <a:r>
              <a:rPr lang="en-US" sz="1400" dirty="0" smtClean="0"/>
              <a:t>5- If the Divisional Officer is placed in account with any treasuries which are in account with an accounts officer of some other audit circle, other than the Accountant General, a separate schedule of monthly settlement with treasuries, From no. 51 should be prepared in respect of the treasuries of each audit circle. </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dirty="0" smtClean="0"/>
              <a:t>Timely submission of Monthly Account</a:t>
            </a:r>
            <a:endParaRPr lang="en-US" dirty="0"/>
          </a:p>
        </p:txBody>
      </p:sp>
      <p:sp>
        <p:nvSpPr>
          <p:cNvPr id="3" name="Content Placeholder 2"/>
          <p:cNvSpPr>
            <a:spLocks noGrp="1"/>
          </p:cNvSpPr>
          <p:nvPr>
            <p:ph idx="1"/>
          </p:nvPr>
        </p:nvSpPr>
        <p:spPr/>
        <p:txBody>
          <a:bodyPr/>
          <a:lstStyle/>
          <a:p>
            <a:r>
              <a:rPr lang="en-US" dirty="0" smtClean="0"/>
              <a:t>758- The monthly account is due to reach the Accountant General’s office by such date between the 7</a:t>
            </a:r>
            <a:r>
              <a:rPr lang="en-US" baseline="30000" dirty="0" smtClean="0"/>
              <a:t>th </a:t>
            </a:r>
            <a:r>
              <a:rPr lang="en-US" dirty="0" smtClean="0"/>
              <a:t>and 10</a:t>
            </a:r>
            <a:r>
              <a:rPr lang="en-US" baseline="30000" dirty="0" smtClean="0"/>
              <a:t>th </a:t>
            </a:r>
            <a:r>
              <a:rPr lang="en-US" dirty="0" smtClean="0"/>
              <a:t>of the month following that to which it relates, as may be fixed by the Accountant General in consultation with the divisional officer. </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of Revenue</a:t>
            </a:r>
            <a:endParaRPr lang="en-US" dirty="0"/>
          </a:p>
        </p:txBody>
      </p:sp>
      <p:sp>
        <p:nvSpPr>
          <p:cNvPr id="3" name="Content Placeholder 2"/>
          <p:cNvSpPr>
            <a:spLocks noGrp="1"/>
          </p:cNvSpPr>
          <p:nvPr>
            <p:ph idx="1"/>
          </p:nvPr>
        </p:nvSpPr>
        <p:spPr/>
        <p:txBody>
          <a:bodyPr/>
          <a:lstStyle/>
          <a:p>
            <a:r>
              <a:rPr lang="en-US" dirty="0"/>
              <a:t>78. The divisional officer is responsible for the detailed assessment of the revenue to be obtained from irrigation and navigation works within his division and will maintain such records and accounts for the purpose as may be prescribed</a:t>
            </a:r>
            <a:r>
              <a:rPr lang="en-US" dirty="0" smtClean="0"/>
              <a:t>.</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Responsibility relating to Excess Expenditure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a:t>79. The divisional officer is held primarily responsible for affording information in cases of probability of excess of actual over estimated cost of work, and is expected not to allow any delay to occur in reporting to the superintending engineer any such probability. Immediately on its becoming apparent that whether from excess of certain rates or from departure from a design or any other cause, the estimated cost of a work is likely to be exceeded, the divisional officer is bound to report the fact forthwith to the superintending engineer describing the nature and cause of the probable excess and asking for orders. This report should be made on works slip. Form no. 39. The divisional officer must also submit the works slip, with such explanation as will enable the superintending engineer to pass orders on the case, on the occurrence, or the probability of the occurrence, of any irregularity in the rate or cost of a sub-head. All important liabilities not brought to account should also be noted on the works slip. </a:t>
            </a:r>
          </a:p>
          <a:p>
            <a:r>
              <a:rPr lang="en-US" dirty="0"/>
              <a:t>NOTE—It will not be necessary for the divisional officer to submit the works slip in cases which he can pass finally excesses over estimates under his financial powers (See volume I of the Handbook). </a:t>
            </a:r>
          </a:p>
          <a:p>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as Disbursing  officer</a:t>
            </a:r>
            <a:endParaRPr lang="en-US" dirty="0"/>
          </a:p>
        </p:txBody>
      </p:sp>
      <p:sp>
        <p:nvSpPr>
          <p:cNvPr id="3" name="Content Placeholder 2"/>
          <p:cNvSpPr>
            <a:spLocks noGrp="1"/>
          </p:cNvSpPr>
          <p:nvPr>
            <p:ph idx="1"/>
          </p:nvPr>
        </p:nvSpPr>
        <p:spPr/>
        <p:txBody>
          <a:bodyPr>
            <a:normAutofit fontScale="55000" lnSpcReduction="20000"/>
          </a:bodyPr>
          <a:lstStyle/>
          <a:p>
            <a:r>
              <a:rPr lang="en-US" dirty="0"/>
              <a:t>92. </a:t>
            </a:r>
          </a:p>
          <a:p>
            <a:r>
              <a:rPr lang="en-US" dirty="0"/>
              <a:t>(a) The divisional officer is the primary disbursing officer of the division who is permitted to obtain by cheques on the treasury the funds required for all disbursements in </a:t>
            </a:r>
            <a:r>
              <a:rPr lang="en-US" dirty="0" smtClean="0"/>
              <a:t>connection </a:t>
            </a:r>
            <a:r>
              <a:rPr lang="en-US" dirty="0"/>
              <a:t>with the execution of works. He also collects some of the departmental receipts of the division and pays them into the treasury. </a:t>
            </a:r>
          </a:p>
          <a:p>
            <a:r>
              <a:rPr lang="en-US" dirty="0" smtClean="0"/>
              <a:t>(</a:t>
            </a:r>
            <a:r>
              <a:rPr lang="en-US" dirty="0"/>
              <a:t>b) The accounts of these receipts and disbursements (including-the transactions of subordinate official acting on his behalf) are compiled under his supervision by an accountant posted to his office by the Accountant-General and are submitted monthly to the Accountant-General who audits them against sanctions and appropriation of fund and then incorporates them in the accounts of the State. </a:t>
            </a:r>
          </a:p>
          <a:p>
            <a:r>
              <a:rPr lang="en-US" dirty="0"/>
              <a:t>(c) He is further required to maintain clear accounts of all stores received by him and to make these accounts available for audit by the Accountant-General. </a:t>
            </a:r>
          </a:p>
          <a:p>
            <a:r>
              <a:rPr lang="en-US" dirty="0"/>
              <a:t>(d) Under each major-head of expenditure, the charges on each project, work, or sub-work are recorded separately in the accounts of divisional officers. In the case of works of certain classes (See examples cited below), pro forma accounts of all transactions connected therewith are prepared annually by the Accountant-General and for this purpose, the receipts pertaining to each work of this class are also shown separately in divisional accounts : </a:t>
            </a:r>
          </a:p>
          <a:p>
            <a:r>
              <a:rPr lang="en-US" dirty="0"/>
              <a:t>(i) Irrigation, navigation, embankment and drainage works for which both capital and revenue or only revenue accounts are kept. </a:t>
            </a:r>
          </a:p>
          <a:p>
            <a:r>
              <a:rPr lang="en-US" dirty="0"/>
              <a:t>(ii) Quasi-commercial undertakings, such as self - supporting workshops. </a:t>
            </a:r>
          </a:p>
          <a:p>
            <a:r>
              <a:rPr lang="en-US" dirty="0"/>
              <a:t>(iii) Residential buildings. </a:t>
            </a:r>
          </a:p>
          <a:p>
            <a:r>
              <a:rPr lang="en-US" dirty="0"/>
              <a:t>(e) personal payments to all government servants of the department are made on bills presented at the treasury in accordance with the general rules in volume V of the Hand book applicable to all civil departments and are therefore brought to accounts by the Accountant-General himself from data </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Responsibility relating to financial irregularities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93. It is not sufficient that an officer’s accounts should be correct to his own satisfaction. A disbursing officer has to satisfy not only himself, but also the Audit Department, that a claim which has been accepted is valid, that a voucher is a complete proof of the payment which it supports, and that an account is correct in all respects. It is necessary that all accounts should be so kept and the details so fully recorded, as to afford the requisite means for satisfying any enquiry that may be made into the particulars of any case, even though such enquiry may be as to the economy or the bona fides of the transactions. It is further essential that the records of payment, measurement </a:t>
            </a:r>
            <a:r>
              <a:rPr lang="en-US" dirty="0" smtClean="0"/>
              <a:t> and </a:t>
            </a:r>
            <a:r>
              <a:rPr lang="en-US" dirty="0"/>
              <a:t>transactions in general must be so clear, explicit and self-contained as to be producible as satisfactory and convencing evidence of facts, it required in a court of law. All transactions involving the giving or taking of cash, stores, other properties rights, privileges and concessions which have money values should be brought to account. The record of transaction of receipt or expenditure should always be made at once under the final or the debt or remittance head to which it pertains, if that be known; but if the exact head cannot be ascertained at once, then the transaction should be temporarily classified under the head “Deposits” if a receipt or under Miscellaneous P.W. Advances, it a charge. (See Appendix I).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Submission of monthly account</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a:t>95. The divisional officer is further required to submit his account to the Accountant-General who has to apply to them such audit checks as may, from time to time, be prescribed by the Comptroller and Auditor-General under the rules in Appendix I of Volume V of the Handbook. (See also paragraph 76). </a:t>
            </a:r>
          </a:p>
          <a:p>
            <a:r>
              <a:rPr lang="en-US" dirty="0"/>
              <a:t>The accounts returns which have ordinarily to be submitted for audit and compilation are enumerated in Chapter XXV, but the Accountant-General is authorized to call for additional accounts, books papers and writings having relation thereto, should he consider them necessary for the elucidation thereof. </a:t>
            </a:r>
          </a:p>
          <a:p>
            <a:endParaRPr lang="en-US"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165</TotalTime>
  <Words>7679</Words>
  <Application>Microsoft Office PowerPoint</Application>
  <PresentationFormat>On-screen Show (4:3)</PresentationFormat>
  <Paragraphs>184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Duties &amp; Responsibilities of Divisional Officers/Executive Engineers(as defined in FHB Vol-VI)</vt:lpstr>
      <vt:lpstr>Relating to Works</vt:lpstr>
      <vt:lpstr>For Cash &amp; Accounts</vt:lpstr>
      <vt:lpstr>Correctness of Accounts</vt:lpstr>
      <vt:lpstr>Collection of Revenue</vt:lpstr>
      <vt:lpstr>Responsibility relating to Excess Expenditure</vt:lpstr>
      <vt:lpstr>Duty as Disbursing  officer</vt:lpstr>
      <vt:lpstr>Responsibility relating to financial irregularities</vt:lpstr>
      <vt:lpstr>Submission of monthly account</vt:lpstr>
      <vt:lpstr>Accounts should not fall into arrears</vt:lpstr>
      <vt:lpstr>Audit Inspections</vt:lpstr>
      <vt:lpstr>Reply of Audit Inspection Reports</vt:lpstr>
      <vt:lpstr>Expenditure on a Work or Object</vt:lpstr>
      <vt:lpstr>Responsibilities relating to Appropriations</vt:lpstr>
      <vt:lpstr>Watching progress of Expenditure</vt:lpstr>
      <vt:lpstr>Counting of Cash by Divisional Officer</vt:lpstr>
      <vt:lpstr> Limits on sub-divisional officer’s drawings  </vt:lpstr>
      <vt:lpstr>Signing of Cheques on behalf of Divisional Officer &amp; Responsibility</vt:lpstr>
      <vt:lpstr>Receipt and remittance into treasury</vt:lpstr>
      <vt:lpstr>Restrictions on drawing of cheques</vt:lpstr>
      <vt:lpstr>Verifications from Cash-Book</vt:lpstr>
      <vt:lpstr>Administration of Stores</vt:lpstr>
      <vt:lpstr>Purchases of Stores</vt:lpstr>
      <vt:lpstr>Responsibility of losses of Stores</vt:lpstr>
      <vt:lpstr>Immediate report to Police for loss</vt:lpstr>
      <vt:lpstr>Transaction of receipts and issues</vt:lpstr>
      <vt:lpstr>Stock Verification</vt:lpstr>
      <vt:lpstr>Responsibilities relating to Transfer Entries</vt:lpstr>
      <vt:lpstr>Checking of Measurements in Muster-Rolls</vt:lpstr>
      <vt:lpstr>M.B. is basis of payments</vt:lpstr>
      <vt:lpstr>Review of Measurements </vt:lpstr>
      <vt:lpstr>Payment of bills</vt:lpstr>
      <vt:lpstr>Payment of Sales Tax</vt:lpstr>
      <vt:lpstr>Payment of supplies</vt:lpstr>
      <vt:lpstr>Responsibility of Divisional Officer relating to Secured Advances</vt:lpstr>
      <vt:lpstr>Clearing of Suspense Accounts</vt:lpstr>
      <vt:lpstr>Responsibilities relating to Liabilities</vt:lpstr>
      <vt:lpstr>Examination of Works Abstracts</vt:lpstr>
      <vt:lpstr>Timely incorporation of accounts</vt:lpstr>
      <vt:lpstr>Responsibility relating to handing over of charge</vt:lpstr>
      <vt:lpstr>Maintenance of incumbency register</vt:lpstr>
      <vt:lpstr>Charge of Cash &amp; stores on Transfer </vt:lpstr>
      <vt:lpstr>Restrictions for Cash handling etc by Divisional Accountant</vt:lpstr>
      <vt:lpstr>Certificate of Agreement by Divisional Officer</vt:lpstr>
      <vt:lpstr>Timely submission of Monthly Account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Duties &amp; Responsibilities of Divisional Officers/Executive Engineers</dc:title>
  <dc:creator>My PC</dc:creator>
  <cp:lastModifiedBy>S G PATHAK</cp:lastModifiedBy>
  <cp:revision>26</cp:revision>
  <dcterms:created xsi:type="dcterms:W3CDTF">2015-03-15T01:54:34Z</dcterms:created>
  <dcterms:modified xsi:type="dcterms:W3CDTF">2015-03-25T12:53:47Z</dcterms:modified>
</cp:coreProperties>
</file>